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60" r:id="rId4"/>
    <p:sldId id="257" r:id="rId5"/>
    <p:sldId id="261" r:id="rId6"/>
    <p:sldId id="265" r:id="rId7"/>
    <p:sldId id="266" r:id="rId8"/>
    <p:sldId id="268" r:id="rId9"/>
    <p:sldId id="262" r:id="rId10"/>
    <p:sldId id="263" r:id="rId11"/>
    <p:sldId id="259" r:id="rId12"/>
    <p:sldId id="300" r:id="rId13"/>
    <p:sldId id="269" r:id="rId14"/>
    <p:sldId id="258"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6" autoAdjust="0"/>
    <p:restoredTop sz="70354" autoAdjust="0"/>
  </p:normalViewPr>
  <p:slideViewPr>
    <p:cSldViewPr>
      <p:cViewPr varScale="1">
        <p:scale>
          <a:sx n="75" d="100"/>
          <a:sy n="75" d="100"/>
        </p:scale>
        <p:origin x="102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EEBFCE-E1AD-4C66-8436-2B8546317258}" type="datetimeFigureOut">
              <a:rPr lang="en-US" smtClean="0"/>
              <a:t>4/29/2019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0DDAA2-1C43-4F84-BCB8-BB799C3B521C}" type="slidenum">
              <a:rPr lang="en-US" smtClean="0"/>
              <a:t>‹#›</a:t>
            </a:fld>
            <a:endParaRPr lang="en-US"/>
          </a:p>
        </p:txBody>
      </p:sp>
    </p:spTree>
    <p:extLst>
      <p:ext uri="{BB962C8B-B14F-4D97-AF65-F5344CB8AC3E}">
        <p14:creationId xmlns:p14="http://schemas.microsoft.com/office/powerpoint/2010/main" val="418307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Schools operating the School Breakfast Program and National School Lunch Program must ensure they protect the civil rights of students participating in school meals. Because you will have students eating breakfast in the classroom, we will review civil rights topics that are specific to the School Meal Programs. We will review how to identify and handle a civil rights complaint related to school meals, and what to do if you receive a request for special meals for a student with special dietary needs. </a:t>
            </a:r>
          </a:p>
          <a:p>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1</a:t>
            </a:fld>
            <a:endParaRPr lang="en-US"/>
          </a:p>
        </p:txBody>
      </p:sp>
    </p:spTree>
    <p:extLst>
      <p:ext uri="{BB962C8B-B14F-4D97-AF65-F5344CB8AC3E}">
        <p14:creationId xmlns:p14="http://schemas.microsoft.com/office/powerpoint/2010/main" val="215207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wrap up, there are a couple of important points you need to know about denying meals to students.</a:t>
            </a:r>
          </a:p>
          <a:p>
            <a:endParaRPr lang="en-US" dirty="0"/>
          </a:p>
          <a:p>
            <a:r>
              <a:rPr lang="en-US" dirty="0"/>
              <a:t>USDA policy </a:t>
            </a:r>
            <a:r>
              <a:rPr lang="en-US" u="sng" dirty="0"/>
              <a:t>prohibits</a:t>
            </a:r>
            <a:r>
              <a:rPr lang="en-US" dirty="0"/>
              <a:t> the denial of meals as a disciplinary action against any student who is enrolled in a school that participates in the federal School Nutrition Programs. This prohibition includes requiring a child to work for his or her meals or disciplinary actions that directly result in loss or denial of meals. Examples include:</a:t>
            </a:r>
          </a:p>
          <a:p>
            <a:pPr marL="174708" indent="-174708">
              <a:buFont typeface="Arial" panose="020B0604020202020204" pitchFamily="34" charset="0"/>
              <a:buChar char="•"/>
            </a:pPr>
            <a:r>
              <a:rPr lang="en-US" dirty="0"/>
              <a:t>Directly taking a child’s meal away, or </a:t>
            </a:r>
          </a:p>
          <a:p>
            <a:pPr marL="174708" indent="-174708">
              <a:buFont typeface="Arial" panose="020B0604020202020204" pitchFamily="34" charset="0"/>
              <a:buChar char="•"/>
            </a:pPr>
            <a:r>
              <a:rPr lang="en-US" dirty="0"/>
              <a:t>Sending a child out of the classroom during breakfast so they are unable to eat the meal.</a:t>
            </a:r>
          </a:p>
          <a:p>
            <a:endParaRPr lang="en-US" dirty="0"/>
          </a:p>
          <a:p>
            <a:r>
              <a:rPr lang="en-US" dirty="0"/>
              <a:t>Act 55 of 2017 is legislation that amended Pennsylvania School Code. The amendments require that a student who requests a school food program meal must be provided with one, regardless of whether the student has the money to pay for the meal on hand or in their meal account. The only time a school may deny a student a school food program meal is when a student’s parent or guardian has provided a written directive to withhold a meal. </a:t>
            </a:r>
          </a:p>
        </p:txBody>
      </p:sp>
      <p:sp>
        <p:nvSpPr>
          <p:cNvPr id="4" name="Slide Number Placeholder 3"/>
          <p:cNvSpPr>
            <a:spLocks noGrp="1"/>
          </p:cNvSpPr>
          <p:nvPr>
            <p:ph type="sldNum" sz="quarter" idx="10"/>
          </p:nvPr>
        </p:nvSpPr>
        <p:spPr/>
        <p:txBody>
          <a:bodyPr/>
          <a:lstStyle/>
          <a:p>
            <a:fld id="{3C0DDAA2-1C43-4F84-BCB8-BB799C3B521C}" type="slidenum">
              <a:rPr lang="en-US" smtClean="0"/>
              <a:t>10</a:t>
            </a:fld>
            <a:endParaRPr lang="en-US"/>
          </a:p>
        </p:txBody>
      </p:sp>
    </p:spTree>
    <p:extLst>
      <p:ext uri="{BB962C8B-B14F-4D97-AF65-F5344CB8AC3E}">
        <p14:creationId xmlns:p14="http://schemas.microsoft.com/office/powerpoint/2010/main" val="2381878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copy of the information from the </a:t>
            </a:r>
            <a:r>
              <a:rPr lang="en-US" i="1" dirty="0"/>
              <a:t>And Justice for All Poster </a:t>
            </a:r>
            <a:r>
              <a:rPr lang="en-US" dirty="0"/>
              <a:t>that includes the information about how to file a civil rights complaint to the USDA.</a:t>
            </a:r>
          </a:p>
        </p:txBody>
      </p:sp>
      <p:sp>
        <p:nvSpPr>
          <p:cNvPr id="4" name="Slide Number Placeholder 3"/>
          <p:cNvSpPr>
            <a:spLocks noGrp="1"/>
          </p:cNvSpPr>
          <p:nvPr>
            <p:ph type="sldNum" sz="quarter" idx="10"/>
          </p:nvPr>
        </p:nvSpPr>
        <p:spPr/>
        <p:txBody>
          <a:bodyPr/>
          <a:lstStyle/>
          <a:p>
            <a:pPr defTabSz="931774">
              <a:defRPr/>
            </a:pPr>
            <a:fld id="{8E1CAC6D-63C0-4863-B142-093424496182}" type="slidenum">
              <a:rPr lang="en-US">
                <a:solidFill>
                  <a:prstClr val="black"/>
                </a:solidFill>
                <a:latin typeface="Calibri"/>
              </a:rPr>
              <a:pPr defTabSz="931774">
                <a:defRPr/>
              </a:pPr>
              <a:t>11</a:t>
            </a:fld>
            <a:endParaRPr lang="en-US">
              <a:solidFill>
                <a:prstClr val="black"/>
              </a:solidFill>
              <a:latin typeface="Calibri"/>
            </a:endParaRPr>
          </a:p>
        </p:txBody>
      </p:sp>
    </p:spTree>
    <p:extLst>
      <p:ext uri="{BB962C8B-B14F-4D97-AF65-F5344CB8AC3E}">
        <p14:creationId xmlns:p14="http://schemas.microsoft.com/office/powerpoint/2010/main" val="2050544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12</a:t>
            </a:fld>
            <a:endParaRPr lang="en-US"/>
          </a:p>
        </p:txBody>
      </p:sp>
    </p:spTree>
    <p:extLst>
      <p:ext uri="{BB962C8B-B14F-4D97-AF65-F5344CB8AC3E}">
        <p14:creationId xmlns:p14="http://schemas.microsoft.com/office/powerpoint/2010/main" val="1984220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0DDAA2-1C43-4F84-BCB8-BB799C3B521C}" type="slidenum">
              <a:rPr lang="en-US" smtClean="0"/>
              <a:t>13</a:t>
            </a:fld>
            <a:endParaRPr lang="en-US"/>
          </a:p>
        </p:txBody>
      </p:sp>
    </p:spTree>
    <p:extLst>
      <p:ext uri="{BB962C8B-B14F-4D97-AF65-F5344CB8AC3E}">
        <p14:creationId xmlns:p14="http://schemas.microsoft.com/office/powerpoint/2010/main" val="422129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School Nutrition Programs, which are overseen by the Food and Nutrition Service at USDA, students are protected from discrimination based on protected class. The protected classes include race, color, national origin, sex, disability, and age. This means that a person cannot be treated differently from other persons or groups of persons either intentionally, by neglect, or by actions or inactions, based on their protected class.</a:t>
            </a:r>
          </a:p>
        </p:txBody>
      </p:sp>
      <p:sp>
        <p:nvSpPr>
          <p:cNvPr id="4" name="Slide Number Placeholder 3"/>
          <p:cNvSpPr>
            <a:spLocks noGrp="1"/>
          </p:cNvSpPr>
          <p:nvPr>
            <p:ph type="sldNum" sz="quarter" idx="10"/>
          </p:nvPr>
        </p:nvSpPr>
        <p:spPr/>
        <p:txBody>
          <a:bodyPr/>
          <a:lstStyle/>
          <a:p>
            <a:fld id="{3C0DDAA2-1C43-4F84-BCB8-BB799C3B521C}" type="slidenum">
              <a:rPr lang="en-US" smtClean="0"/>
              <a:t>2</a:t>
            </a:fld>
            <a:endParaRPr lang="en-US"/>
          </a:p>
        </p:txBody>
      </p:sp>
    </p:spTree>
    <p:extLst>
      <p:ext uri="{BB962C8B-B14F-4D97-AF65-F5344CB8AC3E}">
        <p14:creationId xmlns:p14="http://schemas.microsoft.com/office/powerpoint/2010/main" val="1954292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easy way to remember what constitutes discrimination is thinking of the “three D’s.” Discrimination occurs when an individual is </a:t>
            </a:r>
            <a:r>
              <a:rPr lang="en-US" u="sng" dirty="0"/>
              <a:t>d</a:t>
            </a:r>
            <a:r>
              <a:rPr lang="en-US" u="none" dirty="0"/>
              <a:t>enied benefits or services that others receive or is </a:t>
            </a:r>
            <a:r>
              <a:rPr lang="en-US" u="sng" dirty="0"/>
              <a:t>d</a:t>
            </a:r>
            <a:r>
              <a:rPr lang="en-US" u="none" dirty="0"/>
              <a:t>elayed in receiving those benefits or services. Discrimination can also mean that a person is treated </a:t>
            </a:r>
            <a:r>
              <a:rPr lang="en-US" u="sng" dirty="0"/>
              <a:t>d</a:t>
            </a:r>
            <a:r>
              <a:rPr lang="en-US" u="none" dirty="0"/>
              <a:t>ifferently from others to their disadvantage.</a:t>
            </a:r>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3</a:t>
            </a:fld>
            <a:endParaRPr lang="en-US"/>
          </a:p>
        </p:txBody>
      </p:sp>
    </p:spTree>
    <p:extLst>
      <p:ext uri="{BB962C8B-B14F-4D97-AF65-F5344CB8AC3E}">
        <p14:creationId xmlns:p14="http://schemas.microsoft.com/office/powerpoint/2010/main" val="201181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helpful to know what discrimination based on protected class might look like in school meals so that it can be identified and resolved, and ideally prevented from happening in the first place. For example, </a:t>
            </a:r>
            <a:r>
              <a:rPr lang="en-US" i="1" dirty="0"/>
              <a:t>requiring</a:t>
            </a:r>
            <a:r>
              <a:rPr lang="en-US" dirty="0"/>
              <a:t> students whose first language is Spanish to sit at a “Spanish-speaking” table for meals is an example of discrimination based on national origin. Allowing girls more time to eat their meals than boys is an example of discrimination based on sex. And failing to offer a modified meal to a  student with a documented food allergy is an example of discrimination based on disability.</a:t>
            </a:r>
          </a:p>
        </p:txBody>
      </p:sp>
      <p:sp>
        <p:nvSpPr>
          <p:cNvPr id="4" name="Slide Number Placeholder 3"/>
          <p:cNvSpPr>
            <a:spLocks noGrp="1"/>
          </p:cNvSpPr>
          <p:nvPr>
            <p:ph type="sldNum" sz="quarter" idx="10"/>
          </p:nvPr>
        </p:nvSpPr>
        <p:spPr/>
        <p:txBody>
          <a:bodyPr/>
          <a:lstStyle/>
          <a:p>
            <a:fld id="{3C0DDAA2-1C43-4F84-BCB8-BB799C3B521C}" type="slidenum">
              <a:rPr lang="en-US" smtClean="0"/>
              <a:t>4</a:t>
            </a:fld>
            <a:endParaRPr lang="en-US"/>
          </a:p>
        </p:txBody>
      </p:sp>
    </p:spTree>
    <p:extLst>
      <p:ext uri="{BB962C8B-B14F-4D97-AF65-F5344CB8AC3E}">
        <p14:creationId xmlns:p14="http://schemas.microsoft.com/office/powerpoint/2010/main" val="195274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goal is to avoid civil rights discrimination from occurring in the first place, schools may receive complaints of discrimination in school meals. If you receive a civil rights complaint regarding the School Meal Program (for example, from a parent), you must follow the procedure prescribed by the Food and Nutrition Service at USDA. First, the school must inform the person making the complaint about the federal civil rights rules and regulations that have been established for protected classes. (Again, the protected classes include race, color, national origin, age, sex, and disability.) </a:t>
            </a:r>
          </a:p>
          <a:p>
            <a:endParaRPr lang="en-US" dirty="0"/>
          </a:p>
          <a:p>
            <a:r>
              <a:rPr lang="en-US" dirty="0"/>
              <a:t>Next, you must provide the complainant with the information needed to file a federal civil rights complaint. A civil rights complaint can be filed online at the link shown. In addition to online, complaints may be filed by mail, fax, or email.  Information about filing a claim, including mailing address, online link, phone number, and email address, is listed on the </a:t>
            </a:r>
            <a:r>
              <a:rPr lang="en-US" i="1" dirty="0"/>
              <a:t>And Justice for All</a:t>
            </a:r>
            <a:r>
              <a:rPr lang="en-US" dirty="0"/>
              <a:t> poster found in the cafeteria. It is also included in a slide at the end of this presentation.</a:t>
            </a:r>
          </a:p>
          <a:p>
            <a:r>
              <a:rPr lang="en-US" dirty="0"/>
              <a:t> </a:t>
            </a:r>
          </a:p>
          <a:p>
            <a:r>
              <a:rPr lang="en-US" dirty="0"/>
              <a:t>It is important to note that civil rights complaints must be filed within 180 days of the alleged action, and that strict confidentiality must be maintained at all times during the process.</a:t>
            </a:r>
          </a:p>
        </p:txBody>
      </p:sp>
      <p:sp>
        <p:nvSpPr>
          <p:cNvPr id="4" name="Slide Number Placeholder 3"/>
          <p:cNvSpPr>
            <a:spLocks noGrp="1"/>
          </p:cNvSpPr>
          <p:nvPr>
            <p:ph type="sldNum" sz="quarter" idx="10"/>
          </p:nvPr>
        </p:nvSpPr>
        <p:spPr/>
        <p:txBody>
          <a:bodyPr/>
          <a:lstStyle/>
          <a:p>
            <a:fld id="{3C0DDAA2-1C43-4F84-BCB8-BB799C3B521C}" type="slidenum">
              <a:rPr lang="en-US" smtClean="0"/>
              <a:t>5</a:t>
            </a:fld>
            <a:endParaRPr lang="en-US"/>
          </a:p>
        </p:txBody>
      </p:sp>
    </p:spTree>
    <p:extLst>
      <p:ext uri="{BB962C8B-B14F-4D97-AF65-F5344CB8AC3E}">
        <p14:creationId xmlns:p14="http://schemas.microsoft.com/office/powerpoint/2010/main" val="720448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providing information on how to file a civil rights complaint directly at the federal level, schools are encouraged to resolve the issue if it’s a matter that can be resolved quickly, such as an issue arising from a miscommunication. </a:t>
            </a:r>
          </a:p>
          <a:p>
            <a:endParaRPr lang="en-US" dirty="0"/>
          </a:p>
          <a:p>
            <a:r>
              <a:rPr lang="en-US" dirty="0"/>
              <a:t>If the matter is resolved at the school level, the complaint and actions taken must be documented in the designated civil rights complaint log. The Pennsylvania Department of Education, Division of Food and Nutrition must then be notified of the discussion and resolution. A designated civil rights log is necessary due to confidentiality and privacy laws. (</a:t>
            </a:r>
            <a:r>
              <a:rPr lang="en-US" i="1" dirty="0"/>
              <a:t>Presenter should indicate the individual at the school who is responsible for maintaining the designated civil rights log.</a:t>
            </a:r>
            <a:r>
              <a:rPr lang="en-US" dirty="0"/>
              <a:t>)</a:t>
            </a:r>
          </a:p>
        </p:txBody>
      </p:sp>
      <p:sp>
        <p:nvSpPr>
          <p:cNvPr id="4" name="Slide Number Placeholder 3"/>
          <p:cNvSpPr>
            <a:spLocks noGrp="1"/>
          </p:cNvSpPr>
          <p:nvPr>
            <p:ph type="sldNum" sz="quarter" idx="10"/>
          </p:nvPr>
        </p:nvSpPr>
        <p:spPr/>
        <p:txBody>
          <a:bodyPr/>
          <a:lstStyle/>
          <a:p>
            <a:fld id="{3C0DDAA2-1C43-4F84-BCB8-BB799C3B521C}" type="slidenum">
              <a:rPr lang="en-US" smtClean="0"/>
              <a:t>6</a:t>
            </a:fld>
            <a:endParaRPr lang="en-US"/>
          </a:p>
        </p:txBody>
      </p:sp>
    </p:spTree>
    <p:extLst>
      <p:ext uri="{BB962C8B-B14F-4D97-AF65-F5344CB8AC3E}">
        <p14:creationId xmlns:p14="http://schemas.microsoft.com/office/powerpoint/2010/main" val="4735608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a resolution is reached at the school level, the complainant may still wish to file a federal complaint. In this case, the school must document as much detail as possible in the civil rights complaint log, including: the complainant’s name, address, and contact information; the date and description of the alleged discrimination; and any actions taken. The school must forward the information to the Pennsylvania Department of Education, Division of Food and Nutrition within five days. PDE will then notify the Food and Nutrition Service at USDA so they can investigate the complaint. Again, remember that strict confidentiality is extremely important.</a:t>
            </a:r>
          </a:p>
          <a:p>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7</a:t>
            </a:fld>
            <a:endParaRPr lang="en-US"/>
          </a:p>
        </p:txBody>
      </p:sp>
    </p:spTree>
    <p:extLst>
      <p:ext uri="{BB962C8B-B14F-4D97-AF65-F5344CB8AC3E}">
        <p14:creationId xmlns:p14="http://schemas.microsoft.com/office/powerpoint/2010/main" val="4197469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reviewed the procedure for civil rights complaints and the six protected classes, we want to highlight one protected class in particular, because it is a common situation encountered in school meals: Students with disabilities that affect their ability to eat the regular school meal. Students who have a mental or physical impairment that affects the diet must be offered a reasonable accommodation so they can eat the school meal if they desire. Substitutions and modifications to meals are made on a case-by-case basis. In most cases, a medical note from the child’s licensed medical provider is required in order for menu changes to be made. </a:t>
            </a:r>
          </a:p>
        </p:txBody>
      </p:sp>
      <p:sp>
        <p:nvSpPr>
          <p:cNvPr id="4" name="Slide Number Placeholder 3"/>
          <p:cNvSpPr>
            <a:spLocks noGrp="1"/>
          </p:cNvSpPr>
          <p:nvPr>
            <p:ph type="sldNum" sz="quarter" idx="10"/>
          </p:nvPr>
        </p:nvSpPr>
        <p:spPr/>
        <p:txBody>
          <a:bodyPr/>
          <a:lstStyle/>
          <a:p>
            <a:fld id="{3C0DDAA2-1C43-4F84-BCB8-BB799C3B521C}" type="slidenum">
              <a:rPr lang="en-US" smtClean="0"/>
              <a:t>8</a:t>
            </a:fld>
            <a:endParaRPr lang="en-US"/>
          </a:p>
        </p:txBody>
      </p:sp>
    </p:spTree>
    <p:extLst>
      <p:ext uri="{BB962C8B-B14F-4D97-AF65-F5344CB8AC3E}">
        <p14:creationId xmlns:p14="http://schemas.microsoft.com/office/powerpoint/2010/main" val="1692865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Calibri" panose="020F0502020204030204" pitchFamily="34" charset="0"/>
              </a:rPr>
              <a:t>If a parent or student comes to you with a special meal request, or if you become aware of a disability situation such as a new student who has a life-threatening food allergy, it’s important that there is no delay in communication at school. This is to protect the child’s safety and avoid any delay in making a reasonable accommodation. </a:t>
            </a:r>
          </a:p>
          <a:p>
            <a:endParaRPr lang="en-US"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Always follow the school’s procedure for addressing special meal requests</a:t>
            </a:r>
            <a:r>
              <a:rPr lang="en-US" i="1" dirty="0">
                <a:solidFill>
                  <a:srgbClr val="000000"/>
                </a:solidFill>
                <a:latin typeface="Calibri" panose="020F0502020204030204" pitchFamily="34" charset="0"/>
              </a:rPr>
              <a:t>. (**Presenter should review the school’s local procedure, including notifying designated staff person(s) who are responsible for managing all special dietary needs, and reviewing where parents can obtain meal accommodation information such as the Medical Plan of Care form [e.g., from the district website, school nutrition department, etc.]).</a:t>
            </a:r>
            <a:r>
              <a:rPr lang="en-US" dirty="0">
                <a:solidFill>
                  <a:srgbClr val="000000"/>
                </a:solidFill>
                <a:latin typeface="Calibri" panose="020F0502020204030204" pitchFamily="34" charset="0"/>
              </a:rPr>
              <a:t> </a:t>
            </a:r>
          </a:p>
          <a:p>
            <a:endParaRPr lang="en-US"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Always follow food safety and sanitation procedures in the classroom to protect the safety of students with food allergies. It is best to work in partnership with parents, the student, school food service, classroom aides, and administrators to ensure procedures are in place and are being followed every day by trained staff. </a:t>
            </a:r>
          </a:p>
          <a:p>
            <a:endParaRPr lang="en-US" dirty="0">
              <a:solidFill>
                <a:srgbClr val="000000"/>
              </a:solidFill>
              <a:latin typeface="Calibri" panose="020F0502020204030204" pitchFamily="34" charset="0"/>
            </a:endParaRPr>
          </a:p>
          <a:p>
            <a:r>
              <a:rPr lang="en-US" dirty="0">
                <a:solidFill>
                  <a:srgbClr val="000000"/>
                </a:solidFill>
                <a:latin typeface="Calibri" panose="020F0502020204030204" pitchFamily="34" charset="0"/>
              </a:rPr>
              <a:t>Although reasonable meal substitutions and modifications are required for disabilities, you should be aware that requests related to general health concerns, personal preferences, and moral or religious convictions are </a:t>
            </a:r>
            <a:r>
              <a:rPr lang="en-US" u="sng" dirty="0">
                <a:solidFill>
                  <a:srgbClr val="000000"/>
                </a:solidFill>
                <a:latin typeface="Calibri" panose="020F0502020204030204" pitchFamily="34" charset="0"/>
              </a:rPr>
              <a:t>not</a:t>
            </a:r>
            <a:r>
              <a:rPr lang="en-US" dirty="0">
                <a:solidFill>
                  <a:srgbClr val="000000"/>
                </a:solidFill>
                <a:latin typeface="Calibri" panose="020F0502020204030204" pitchFamily="34" charset="0"/>
              </a:rPr>
              <a:t> disabilities and are therefore optional for schools to make. </a:t>
            </a:r>
            <a:endParaRPr lang="en-US" dirty="0"/>
          </a:p>
        </p:txBody>
      </p:sp>
      <p:sp>
        <p:nvSpPr>
          <p:cNvPr id="4" name="Slide Number Placeholder 3"/>
          <p:cNvSpPr>
            <a:spLocks noGrp="1"/>
          </p:cNvSpPr>
          <p:nvPr>
            <p:ph type="sldNum" sz="quarter" idx="10"/>
          </p:nvPr>
        </p:nvSpPr>
        <p:spPr/>
        <p:txBody>
          <a:bodyPr/>
          <a:lstStyle/>
          <a:p>
            <a:fld id="{3C0DDAA2-1C43-4F84-BCB8-BB799C3B521C}" type="slidenum">
              <a:rPr lang="en-US" smtClean="0"/>
              <a:t>9</a:t>
            </a:fld>
            <a:endParaRPr lang="en-US"/>
          </a:p>
        </p:txBody>
      </p:sp>
    </p:spTree>
    <p:extLst>
      <p:ext uri="{BB962C8B-B14F-4D97-AF65-F5344CB8AC3E}">
        <p14:creationId xmlns:p14="http://schemas.microsoft.com/office/powerpoint/2010/main" val="1636959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7F13630A-B4C6-440D-8DFA-092D64E442B8}" type="datetime1">
              <a:rPr lang="en-US" smtClean="0"/>
              <a:t>4/29/2019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dirty="0"/>
          </a:p>
        </p:txBody>
      </p:sp>
    </p:spTree>
    <p:extLst>
      <p:ext uri="{BB962C8B-B14F-4D97-AF65-F5344CB8AC3E}">
        <p14:creationId xmlns:p14="http://schemas.microsoft.com/office/powerpoint/2010/main" val="319511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868029-EA98-428C-9C94-99DDD0A03049}" type="datetime1">
              <a:rPr lang="en-US" smtClean="0"/>
              <a:t>4/29/2019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85852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F0A0D-70E5-4974-AD90-8DA8B9AC48B2}" type="datetime1">
              <a:rPr lang="en-US" smtClean="0"/>
              <a:t>4/29/2019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86510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D4C9F7-E497-46D4-AED4-7D0AFB0D10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4747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28AB147-31C3-4ED0-9BA7-3CE4C8A6F3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8448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48507F3-C578-4F60-98D3-832A62A723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3276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5E9A8F-0E6C-4D1B-914C-2DE7C5FDBD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72601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7D1B6CB-FE73-456D-AFF2-CDC1C9BBFC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3222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B343948-6BAA-4EE6-97E7-C72588E0CF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1447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9251CD2-EF4E-4FF9-B545-A3D7401F09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2455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064C155-D40C-4A1B-AB19-E602692F72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653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0CF1AE-9D07-4FAF-9EEC-B15CCCFC2843}" type="datetime1">
              <a:rPr lang="en-US" smtClean="0"/>
              <a:t>4/29/2019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918980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AB88D6A-DF26-49B9-A439-BBF458AC081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14944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2E3C7B6-0509-4C8C-A5D7-3521B5CFBA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3834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F754E7-C08C-4006-B53D-A2CEA6DC9D1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0843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ABBFCA-7A7C-4191-8BC8-370AEEE02C16}" type="datetime1">
              <a:rPr lang="en-US" smtClean="0"/>
              <a:t>4/29/2019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497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886EB9F-620D-4745-B0DC-239369A89773}" type="datetime1">
              <a:rPr lang="en-US" smtClean="0"/>
              <a:t>4/29/2019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139075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60D5E9-816A-404D-95C5-1BCCD4E30359}" type="datetime1">
              <a:rPr lang="en-US" smtClean="0"/>
              <a:t>4/29/2019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3468785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1F4DF-3504-4A5A-ACA1-B091F23F45D1}" type="datetime1">
              <a:rPr lang="en-US" smtClean="0"/>
              <a:t>4/29/2019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51849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96F1-C86A-40F8-B29C-18DAE3D14AAE}" type="datetime1">
              <a:rPr lang="en-US" smtClean="0"/>
              <a:t>4/29/2019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16131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47800"/>
            <a:ext cx="5111750" cy="4678363"/>
          </a:xfrm>
        </p:spPr>
        <p:txBody>
          <a:bodyPr/>
          <a:lstStyle>
            <a:lvl1pPr>
              <a:defRPr sz="24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44C58EE-A39A-4E93-949A-DFFC70D6E94B}" type="datetime1">
              <a:rPr lang="en-US" smtClean="0"/>
              <a:t>4/29/2019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
        <p:nvSpPr>
          <p:cNvPr id="8" name="Title 1"/>
          <p:cNvSpPr>
            <a:spLocks noGrp="1"/>
          </p:cNvSpPr>
          <p:nvPr>
            <p:ph type="title" hasCustomPrompt="1"/>
          </p:nvPr>
        </p:nvSpPr>
        <p:spPr>
          <a:xfrm>
            <a:off x="457200" y="304800"/>
            <a:ext cx="8229600" cy="1143000"/>
          </a:xfrm>
        </p:spPr>
        <p:txBody>
          <a:bodyPr/>
          <a:lstStyle/>
          <a:p>
            <a:r>
              <a:rPr lang="en-US" dirty="0"/>
              <a:t>Click to edit title </a:t>
            </a:r>
          </a:p>
        </p:txBody>
      </p:sp>
    </p:spTree>
    <p:extLst>
      <p:ext uri="{BB962C8B-B14F-4D97-AF65-F5344CB8AC3E}">
        <p14:creationId xmlns:p14="http://schemas.microsoft.com/office/powerpoint/2010/main" val="206465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3FFC4D-F93B-431C-B876-5FCBBC91611E}" type="datetime1">
              <a:rPr lang="en-US" smtClean="0"/>
              <a:t>4/29/2019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80C5762-CF65-4775-9966-A58D40CC61B9}" type="slidenum">
              <a:rPr lang="en-US" smtClean="0"/>
              <a:t>‹#›</a:t>
            </a:fld>
            <a:endParaRPr lang="en-US"/>
          </a:p>
        </p:txBody>
      </p:sp>
    </p:spTree>
    <p:extLst>
      <p:ext uri="{BB962C8B-B14F-4D97-AF65-F5344CB8AC3E}">
        <p14:creationId xmlns:p14="http://schemas.microsoft.com/office/powerpoint/2010/main" val="274511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14" descr="Pennsylvania Department of Education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361697" y="58674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Blue Banner - decorative imag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7200" y="609600"/>
            <a:ext cx="8229600" cy="72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C0341-FC7F-406E-BA30-1FF03FFEEBCF}" type="datetime1">
              <a:rPr lang="en-US" smtClean="0"/>
              <a:t>4/29/2019</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C5762-CF65-4775-9966-A58D40CC61B9}" type="slidenum">
              <a:rPr lang="en-US" smtClean="0"/>
              <a:t>‹#›</a:t>
            </a:fld>
            <a:endParaRPr lang="en-US"/>
          </a:p>
        </p:txBody>
      </p:sp>
    </p:spTree>
    <p:extLst>
      <p:ext uri="{BB962C8B-B14F-4D97-AF65-F5344CB8AC3E}">
        <p14:creationId xmlns:p14="http://schemas.microsoft.com/office/powerpoint/2010/main" val="3756100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marL="173038" indent="0" algn="l" defTabSz="914400" rtl="0" eaLnBrk="1" latinLnBrk="0" hangingPunct="1">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AAC5884D-063A-4D51-B66F-B313497DAE54}"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extLst>
      <p:ext uri="{BB962C8B-B14F-4D97-AF65-F5344CB8AC3E}">
        <p14:creationId xmlns:p14="http://schemas.microsoft.com/office/powerpoint/2010/main" val="3828910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www.ascr.usda.gov/complaint_filing_cust.html" TargetMode="External"/><Relationship Id="rId5" Type="http://schemas.openxmlformats.org/officeDocument/2006/relationships/hyperlink" Target="http://www.ocio.usda.gov/sites/default/files/docs/2012/Complain_combined_6_8_12.pdf" TargetMode="Externa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Civil Rights Topics in the School Nutrition Program</a:t>
            </a:r>
          </a:p>
        </p:txBody>
      </p:sp>
      <p:sp>
        <p:nvSpPr>
          <p:cNvPr id="3" name="Subtitle 2"/>
          <p:cNvSpPr>
            <a:spLocks noGrp="1"/>
          </p:cNvSpPr>
          <p:nvPr>
            <p:ph type="subTitle" idx="1"/>
          </p:nvPr>
        </p:nvSpPr>
        <p:spPr/>
        <p:txBody>
          <a:bodyPr/>
          <a:lstStyle/>
          <a:p>
            <a:r>
              <a:rPr lang="en-US" i="1" dirty="0"/>
              <a:t>For classroom teachers and school staff involved in Breakfast in the Classroom or in similar roles</a:t>
            </a:r>
          </a:p>
        </p:txBody>
      </p:sp>
      <p:sp>
        <p:nvSpPr>
          <p:cNvPr id="4" name="Slide Number Placeholder 3"/>
          <p:cNvSpPr>
            <a:spLocks noGrp="1"/>
          </p:cNvSpPr>
          <p:nvPr>
            <p:ph type="sldNum" sz="quarter" idx="12"/>
          </p:nvPr>
        </p:nvSpPr>
        <p:spPr/>
        <p:txBody>
          <a:bodyPr/>
          <a:lstStyle/>
          <a:p>
            <a:fld id="{680C5762-CF65-4775-9966-A58D40CC61B9}" type="slidenum">
              <a:rPr lang="en-US" smtClean="0"/>
              <a:t>1</a:t>
            </a:fld>
            <a:endParaRPr lang="en-US" dirty="0"/>
          </a:p>
        </p:txBody>
      </p:sp>
      <p:sp>
        <p:nvSpPr>
          <p:cNvPr id="5" name="Date Placeholder 4"/>
          <p:cNvSpPr>
            <a:spLocks noGrp="1"/>
          </p:cNvSpPr>
          <p:nvPr>
            <p:ph type="dt" sz="half" idx="10"/>
          </p:nvPr>
        </p:nvSpPr>
        <p:spPr/>
        <p:txBody>
          <a:bodyPr/>
          <a:lstStyle/>
          <a:p>
            <a:fld id="{01DC3D52-904E-4A66-ACEA-A7B79BE56C18}" type="datetime1">
              <a:rPr lang="en-US" smtClean="0"/>
              <a:t>4/29/2019</a:t>
            </a:fld>
            <a:endParaRPr lang="en-US" dirty="0"/>
          </a:p>
        </p:txBody>
      </p:sp>
    </p:spTree>
    <p:extLst>
      <p:ext uri="{BB962C8B-B14F-4D97-AF65-F5344CB8AC3E}">
        <p14:creationId xmlns:p14="http://schemas.microsoft.com/office/powerpoint/2010/main" val="137983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Denial of School Meals</a:t>
            </a:r>
          </a:p>
        </p:txBody>
      </p:sp>
      <p:sp>
        <p:nvSpPr>
          <p:cNvPr id="3" name="Content Placeholder 2"/>
          <p:cNvSpPr>
            <a:spLocks noGrp="1"/>
          </p:cNvSpPr>
          <p:nvPr>
            <p:ph idx="1"/>
          </p:nvPr>
        </p:nvSpPr>
        <p:spPr/>
        <p:txBody>
          <a:bodyPr>
            <a:normAutofit/>
          </a:bodyPr>
          <a:lstStyle/>
          <a:p>
            <a:r>
              <a:rPr lang="en-US" sz="2900" dirty="0"/>
              <a:t>USDA policy </a:t>
            </a:r>
            <a:r>
              <a:rPr lang="en-US" sz="2900" u="sng" dirty="0"/>
              <a:t>prohibits</a:t>
            </a:r>
            <a:r>
              <a:rPr lang="en-US" sz="2900" dirty="0"/>
              <a:t> the denial of meals as a disciplinary action.</a:t>
            </a:r>
          </a:p>
          <a:p>
            <a:r>
              <a:rPr lang="en-US" sz="2900" dirty="0"/>
              <a:t>Act 55 (2017) amended Pennsylvania School Code:</a:t>
            </a:r>
          </a:p>
          <a:p>
            <a:pPr lvl="1"/>
            <a:r>
              <a:rPr lang="en-US" sz="2500" dirty="0"/>
              <a:t>A student requesting a school program meal must be provided with one regardless of whether the student has money to pay for </a:t>
            </a:r>
            <a:r>
              <a:rPr lang="en-US" sz="2500"/>
              <a:t>it.</a:t>
            </a:r>
          </a:p>
        </p:txBody>
      </p:sp>
      <p:sp>
        <p:nvSpPr>
          <p:cNvPr id="4" name="Slide Number Placeholder 3"/>
          <p:cNvSpPr>
            <a:spLocks noGrp="1"/>
          </p:cNvSpPr>
          <p:nvPr>
            <p:ph type="sldNum" sz="quarter" idx="12"/>
          </p:nvPr>
        </p:nvSpPr>
        <p:spPr/>
        <p:txBody>
          <a:bodyPr/>
          <a:lstStyle/>
          <a:p>
            <a:fld id="{680C5762-CF65-4775-9966-A58D40CC61B9}" type="slidenum">
              <a:rPr lang="en-US" smtClean="0"/>
              <a:t>10</a:t>
            </a:fld>
            <a:endParaRPr lang="en-US" dirty="0"/>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2441651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5" descr="blue 50%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57200" y="1143000"/>
            <a:ext cx="8458200" cy="470898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In accordance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877-8339.  Additionally, program information may be made available in languages other than English.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To file a program complaint of discrimination, complete the </a:t>
            </a:r>
            <a:r>
              <a:rPr kumimoji="0" lang="en-US" sz="1200" b="0" i="0" u="sng" strike="noStrike" kern="1200" cap="none" spc="0" normalizeH="0" baseline="0" noProof="0" dirty="0">
                <a:ln>
                  <a:noFill/>
                </a:ln>
                <a:solidFill>
                  <a:srgbClr val="0000FF"/>
                </a:solidFill>
                <a:effectLst/>
                <a:uLnTx/>
                <a:uFillTx/>
                <a:latin typeface="Times New Roman"/>
                <a:ea typeface="Calibri"/>
                <a:cs typeface="+mn-cs"/>
                <a:hlinkClick r:id="rId5" tooltip="Opens in new window."/>
              </a:rPr>
              <a:t>USDA Program Discrimination Complaint Form</a:t>
            </a: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(AD-3027) found online at: </a:t>
            </a:r>
            <a:r>
              <a:rPr kumimoji="0" lang="en-US" sz="1200" b="0" i="0" u="sng" strike="noStrike" kern="1200" cap="none" spc="0" normalizeH="0" baseline="0" noProof="0" dirty="0">
                <a:ln>
                  <a:noFill/>
                </a:ln>
                <a:solidFill>
                  <a:srgbClr val="0000FF"/>
                </a:solidFill>
                <a:effectLst/>
                <a:uLnTx/>
                <a:uFillTx/>
                <a:latin typeface="Times New Roman"/>
                <a:ea typeface="Calibri"/>
                <a:cs typeface="+mn-cs"/>
                <a:hlinkClick r:id="rId6"/>
              </a:rPr>
              <a:t>http://www.ascr.usda.gov/complaint_filing_cust.html</a:t>
            </a: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and at any USDA office, or write a letter addressed to USDA and provide in the letter all of the information requested in the form. To request a copy of the complaint form, call (866) 632-9992. Submit your completed form or letter to USDA by: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(1)     mail: U.S. Department of Agriculture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Office of the Assistant Secretary for Civil Rights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1400 Independence Avenue, SW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Washington, D.C. 20250-9410;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(2)      fax: (202) 690-7442; 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(3)      email: </a:t>
            </a:r>
            <a:r>
              <a:rPr kumimoji="0" lang="en-US" sz="1200" b="0" i="0" u="none" strike="noStrike" kern="1200" cap="none" spc="0" normalizeH="0" baseline="0" noProof="0" dirty="0" err="1">
                <a:ln>
                  <a:noFill/>
                </a:ln>
                <a:solidFill>
                  <a:srgbClr val="0000FF"/>
                </a:solidFill>
                <a:effectLst/>
                <a:uLnTx/>
                <a:uFillTx/>
                <a:latin typeface="Times New Roman"/>
                <a:ea typeface="Calibri"/>
                <a:cs typeface="+mn-cs"/>
              </a:rPr>
              <a:t>program.intake@usda.gov</a:t>
            </a:r>
            <a:r>
              <a:rPr kumimoji="0" lang="en-US" sz="1200" b="0" i="0" u="none" strike="noStrike" kern="1200" cap="none" spc="0" normalizeH="0" baseline="0" noProof="0" dirty="0">
                <a:ln>
                  <a:noFill/>
                </a:ln>
                <a:solidFill>
                  <a:srgbClr val="0000FF"/>
                </a:solidFill>
                <a:effectLst/>
                <a:uLnTx/>
                <a:uFillTx/>
                <a:latin typeface="Times New Roman"/>
                <a:ea typeface="Calibri"/>
                <a:cs typeface="+mn-cs"/>
              </a:rPr>
              <a:t>.</a:t>
            </a:r>
            <a:endParaRPr kumimoji="0" lang="en-US" sz="1200" b="0" i="0" u="none" strike="noStrike" kern="1200" cap="none" spc="0" normalizeH="0" baseline="0" noProof="0" dirty="0">
              <a:ln>
                <a:noFill/>
              </a:ln>
              <a:solidFill>
                <a:srgbClr val="000000"/>
              </a:solidFill>
              <a:effectLst/>
              <a:uLnTx/>
              <a:uFillTx/>
              <a:latin typeface="Times New Roman"/>
              <a:ea typeface="Calibri"/>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Calibri"/>
                <a:cs typeface="+mn-cs"/>
              </a:rPr>
              <a:t>This institution is an equal opportunity provider.</a:t>
            </a:r>
          </a:p>
        </p:txBody>
      </p:sp>
      <p:sp>
        <p:nvSpPr>
          <p:cNvPr id="4" name="Rectangle 3">
            <a:extLst>
              <a:ext uri="{FF2B5EF4-FFF2-40B4-BE49-F238E27FC236}">
                <a16:creationId xmlns:a16="http://schemas.microsoft.com/office/drawing/2014/main" id="{3111B0B2-E932-4519-B0EE-BB6AE06657B6}"/>
              </a:ext>
            </a:extLst>
          </p:cNvPr>
          <p:cNvSpPr/>
          <p:nvPr/>
        </p:nvSpPr>
        <p:spPr bwMode="gray">
          <a:xfrm>
            <a:off x="609600" y="421245"/>
            <a:ext cx="6678431"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200" kern="0" dirty="0">
                <a:solidFill>
                  <a:prstClr val="white"/>
                </a:solidFill>
                <a:latin typeface="Arial" panose="020B0604020202020204" pitchFamily="34" charset="0"/>
                <a:ea typeface="+mj-ea"/>
                <a:cs typeface="Arial" panose="020B0604020202020204" pitchFamily="34" charset="0"/>
              </a:rPr>
              <a:t>USDA Nondiscrimination Statement</a:t>
            </a:r>
            <a:endParaRPr kumimoji="0" lang="en-US" sz="1800" b="0" i="0" u="none" strike="noStrike" kern="0" cap="none" spc="0" normalizeH="0" baseline="0" noProof="0" dirty="0">
              <a:ln>
                <a:noFill/>
              </a:ln>
              <a:solidFill>
                <a:sysClr val="windowText" lastClr="000000"/>
              </a:solidFill>
              <a:effectLst/>
              <a:uLnTx/>
              <a:uFillTx/>
            </a:endParaRPr>
          </a:p>
        </p:txBody>
      </p:sp>
      <p:sp>
        <p:nvSpPr>
          <p:cNvPr id="7" name="Slide Number Placeholder 3">
            <a:extLst>
              <a:ext uri="{FF2B5EF4-FFF2-40B4-BE49-F238E27FC236}">
                <a16:creationId xmlns:a16="http://schemas.microsoft.com/office/drawing/2014/main" id="{FFE25EEB-2250-48A5-BC59-C41748AE9F57}"/>
              </a:ext>
            </a:extLst>
          </p:cNvPr>
          <p:cNvSpPr>
            <a:spLocks noGrp="1"/>
          </p:cNvSpPr>
          <p:nvPr>
            <p:ph type="sldNum" sz="quarter" idx="12"/>
          </p:nvPr>
        </p:nvSpPr>
        <p:spPr>
          <a:xfrm>
            <a:off x="6553200" y="6356350"/>
            <a:ext cx="2133600" cy="365125"/>
          </a:xfrm>
        </p:spPr>
        <p:txBody>
          <a:bodyPr/>
          <a:lstStyle/>
          <a:p>
            <a:fld id="{680C5762-CF65-4775-9966-A58D40CC61B9}" type="slidenum">
              <a:rPr lang="en-US" sz="1200" smtClean="0">
                <a:latin typeface="Calibri" panose="020F0502020204030204" pitchFamily="34" charset="0"/>
                <a:cs typeface="Calibri" panose="020F0502020204030204" pitchFamily="34" charset="0"/>
              </a:rPr>
              <a:t>11</a:t>
            </a:fld>
            <a:endParaRPr lang="en-U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5400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 </a:t>
            </a:r>
          </a:p>
        </p:txBody>
      </p:sp>
      <p:sp>
        <p:nvSpPr>
          <p:cNvPr id="3" name="Content Placeholder 2"/>
          <p:cNvSpPr>
            <a:spLocks noGrp="1"/>
          </p:cNvSpPr>
          <p:nvPr>
            <p:ph idx="1"/>
          </p:nvPr>
        </p:nvSpPr>
        <p:spPr/>
        <p:txBody>
          <a:bodyPr>
            <a:normAutofit/>
          </a:bodyPr>
          <a:lstStyle/>
          <a:p>
            <a:pPr marL="0" indent="0" algn="ctr">
              <a:buNone/>
            </a:pPr>
            <a:endParaRPr lang="en-US" sz="4000" dirty="0"/>
          </a:p>
          <a:p>
            <a:pPr marL="0" indent="0" algn="ctr">
              <a:buNone/>
            </a:pPr>
            <a:endParaRPr lang="en-US" sz="4000" dirty="0"/>
          </a:p>
          <a:p>
            <a:pPr marL="0" indent="0" algn="ctr">
              <a:buNone/>
            </a:pPr>
            <a:r>
              <a:rPr lang="en-US" sz="4000" dirty="0"/>
              <a:t>Questions?</a:t>
            </a:r>
          </a:p>
        </p:txBody>
      </p:sp>
      <p:sp>
        <p:nvSpPr>
          <p:cNvPr id="4" name="Slide Number Placeholder 3"/>
          <p:cNvSpPr>
            <a:spLocks noGrp="1"/>
          </p:cNvSpPr>
          <p:nvPr>
            <p:ph type="sldNum" sz="quarter" idx="12"/>
          </p:nvPr>
        </p:nvSpPr>
        <p:spPr/>
        <p:txBody>
          <a:bodyPr/>
          <a:lstStyle/>
          <a:p>
            <a:fld id="{680C5762-CF65-4775-9966-A58D40CC61B9}" type="slidenum">
              <a:rPr lang="en-US" smtClean="0"/>
              <a:t>12</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195709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476250" y="2430463"/>
            <a:ext cx="8229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2000" dirty="0">
                <a:solidFill>
                  <a:srgbClr val="000000"/>
                </a:solidFill>
                <a:latin typeface="+mn-lt"/>
                <a:ea typeface="Verdana" pitchFamily="34" charset="0"/>
                <a:cs typeface="Verdana" pitchFamily="34" charset="0"/>
              </a:rPr>
              <a:t>For more information on the Child Nutrition Programs please visit PDE’s website at </a:t>
            </a:r>
            <a:r>
              <a:rPr lang="en-US" altLang="en-US" sz="2000" u="sng" dirty="0">
                <a:solidFill>
                  <a:srgbClr val="0000FF"/>
                </a:solidFill>
                <a:latin typeface="+mn-lt"/>
                <a:ea typeface="Verdana" pitchFamily="34" charset="0"/>
                <a:cs typeface="Verdana" pitchFamily="34" charset="0"/>
              </a:rPr>
              <a:t>www.education.pa.gov/dfn</a:t>
            </a:r>
            <a:r>
              <a:rPr lang="en-US" altLang="en-US" sz="2000" dirty="0">
                <a:solidFill>
                  <a:srgbClr val="000000"/>
                </a:solidFill>
                <a:latin typeface="+mn-lt"/>
                <a:ea typeface="Verdana" pitchFamily="34" charset="0"/>
                <a:cs typeface="Verdana" pitchFamily="34" charset="0"/>
              </a:rPr>
              <a:t> </a:t>
            </a:r>
            <a:endParaRPr lang="en-US" altLang="en-US" dirty="0">
              <a:solidFill>
                <a:srgbClr val="000000"/>
              </a:solidFill>
              <a:latin typeface="+mn-lt"/>
              <a:ea typeface="Verdana" pitchFamily="34" charset="0"/>
              <a:cs typeface="Verdana" pitchFamily="34" charset="0"/>
            </a:endParaRPr>
          </a:p>
        </p:txBody>
      </p:sp>
      <p:sp>
        <p:nvSpPr>
          <p:cNvPr id="3" name="TextBox 9"/>
          <p:cNvSpPr txBox="1">
            <a:spLocks noChangeArrowheads="1"/>
          </p:cNvSpPr>
          <p:nvPr/>
        </p:nvSpPr>
        <p:spPr bwMode="auto">
          <a:xfrm>
            <a:off x="476250" y="4572000"/>
            <a:ext cx="82105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600" i="1" dirty="0">
                <a:solidFill>
                  <a:srgbClr val="000000"/>
                </a:solidFill>
                <a:latin typeface="+mn-lt"/>
                <a:ea typeface="Verdana" pitchFamily="34" charset="0"/>
                <a:cs typeface="Verdana" pitchFamily="34" charset="0"/>
              </a:rPr>
              <a:t>The mission of the department is to academically prepare children and adults to succeed as productive citizens. The department seeks to ensure that the technical support, resources and opportunities are in place for all students, whether children or adults, to receive a high quality education.</a:t>
            </a:r>
            <a:endParaRPr lang="en-US" altLang="en-US" sz="1400" i="1" dirty="0">
              <a:solidFill>
                <a:srgbClr val="000000"/>
              </a:solidFill>
              <a:latin typeface="+mn-lt"/>
              <a:ea typeface="Verdana" pitchFamily="34" charset="0"/>
              <a:cs typeface="Verdana" pitchFamily="34" charset="0"/>
            </a:endParaRPr>
          </a:p>
        </p:txBody>
      </p:sp>
      <p:sp>
        <p:nvSpPr>
          <p:cNvPr id="4" name="Slide Number Placeholder 3"/>
          <p:cNvSpPr>
            <a:spLocks noGrp="1"/>
          </p:cNvSpPr>
          <p:nvPr>
            <p:ph type="sldNum" sz="quarter" idx="12"/>
          </p:nvPr>
        </p:nvSpPr>
        <p:spPr/>
        <p:txBody>
          <a:bodyPr/>
          <a:lstStyle/>
          <a:p>
            <a:fld id="{680C5762-CF65-4775-9966-A58D40CC61B9}" type="slidenum">
              <a:rPr lang="en-US" smtClean="0"/>
              <a:t>13</a:t>
            </a:fld>
            <a:endParaRPr lang="en-US"/>
          </a:p>
        </p:txBody>
      </p:sp>
      <p:sp>
        <p:nvSpPr>
          <p:cNvPr id="5" name="Date Placeholder 4"/>
          <p:cNvSpPr>
            <a:spLocks noGrp="1"/>
          </p:cNvSpPr>
          <p:nvPr>
            <p:ph type="dt" sz="half" idx="10"/>
          </p:nvPr>
        </p:nvSpPr>
        <p:spPr/>
        <p:txBody>
          <a:bodyPr/>
          <a:lstStyle/>
          <a:p>
            <a:fld id="{C5609242-B7C9-4E08-B84E-BC2A06CF552E}" type="datetime1">
              <a:rPr lang="en-US" smtClean="0"/>
              <a:t>4/29/2019</a:t>
            </a:fld>
            <a:endParaRPr lang="en-US"/>
          </a:p>
        </p:txBody>
      </p:sp>
      <p:sp>
        <p:nvSpPr>
          <p:cNvPr id="6" name="Title 5"/>
          <p:cNvSpPr>
            <a:spLocks noGrp="1"/>
          </p:cNvSpPr>
          <p:nvPr>
            <p:ph type="title" idx="4294967295"/>
          </p:nvPr>
        </p:nvSpPr>
        <p:spPr bwMode="gray"/>
        <p:txBody>
          <a:bodyPr/>
          <a:lstStyle/>
          <a:p>
            <a:r>
              <a:rPr lang="en-US" dirty="0"/>
              <a:t>Contact</a:t>
            </a:r>
            <a:r>
              <a:rPr lang="en-US" baseline="0" dirty="0"/>
              <a:t>/Mission</a:t>
            </a:r>
            <a:endParaRPr lang="en-US" dirty="0"/>
          </a:p>
        </p:txBody>
      </p:sp>
    </p:spTree>
    <p:extLst>
      <p:ext uri="{BB962C8B-B14F-4D97-AF65-F5344CB8AC3E}">
        <p14:creationId xmlns:p14="http://schemas.microsoft.com/office/powerpoint/2010/main" val="228321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Discrimination Based on Protected Class</a:t>
            </a:r>
          </a:p>
        </p:txBody>
      </p:sp>
      <p:sp>
        <p:nvSpPr>
          <p:cNvPr id="3" name="Content Placeholder 2"/>
          <p:cNvSpPr>
            <a:spLocks noGrp="1"/>
          </p:cNvSpPr>
          <p:nvPr>
            <p:ph idx="1"/>
          </p:nvPr>
        </p:nvSpPr>
        <p:spPr/>
        <p:txBody>
          <a:bodyPr>
            <a:normAutofit/>
          </a:bodyPr>
          <a:lstStyle/>
          <a:p>
            <a:pPr marL="0" indent="0">
              <a:buNone/>
            </a:pPr>
            <a:r>
              <a:rPr lang="en-US" sz="2900" dirty="0"/>
              <a:t>The Food and Nutrition Service (FNS) prohibits discrimination based on:</a:t>
            </a:r>
          </a:p>
          <a:p>
            <a:pPr lvl="1"/>
            <a:r>
              <a:rPr lang="en-US" sz="2500" dirty="0"/>
              <a:t>Race</a:t>
            </a:r>
          </a:p>
          <a:p>
            <a:pPr lvl="1"/>
            <a:r>
              <a:rPr lang="en-US" sz="2500" dirty="0"/>
              <a:t>Color</a:t>
            </a:r>
          </a:p>
          <a:p>
            <a:pPr lvl="1"/>
            <a:r>
              <a:rPr lang="en-US" sz="2500" dirty="0"/>
              <a:t>National Origin</a:t>
            </a:r>
          </a:p>
          <a:p>
            <a:pPr lvl="1"/>
            <a:r>
              <a:rPr lang="en-US" sz="2500" dirty="0"/>
              <a:t>Sex</a:t>
            </a:r>
          </a:p>
          <a:p>
            <a:pPr lvl="1"/>
            <a:r>
              <a:rPr lang="en-US" sz="2500" dirty="0"/>
              <a:t>Disability</a:t>
            </a:r>
          </a:p>
          <a:p>
            <a:pPr lvl="1"/>
            <a:r>
              <a:rPr lang="en-US" sz="2500" dirty="0"/>
              <a:t>Age</a:t>
            </a:r>
          </a:p>
        </p:txBody>
      </p:sp>
      <p:sp>
        <p:nvSpPr>
          <p:cNvPr id="4" name="Slide Number Placeholder 3"/>
          <p:cNvSpPr>
            <a:spLocks noGrp="1"/>
          </p:cNvSpPr>
          <p:nvPr>
            <p:ph type="sldNum" sz="quarter" idx="12"/>
          </p:nvPr>
        </p:nvSpPr>
        <p:spPr/>
        <p:txBody>
          <a:bodyPr/>
          <a:lstStyle/>
          <a:p>
            <a:fld id="{680C5762-CF65-4775-9966-A58D40CC61B9}" type="slidenum">
              <a:rPr lang="en-US" smtClean="0"/>
              <a:t>2</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127914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Three D’s of Discrimination</a:t>
            </a:r>
          </a:p>
        </p:txBody>
      </p:sp>
      <p:sp>
        <p:nvSpPr>
          <p:cNvPr id="3" name="Content Placeholder 2"/>
          <p:cNvSpPr>
            <a:spLocks noGrp="1"/>
          </p:cNvSpPr>
          <p:nvPr>
            <p:ph idx="1"/>
          </p:nvPr>
        </p:nvSpPr>
        <p:spPr/>
        <p:txBody>
          <a:bodyPr>
            <a:normAutofit/>
          </a:bodyPr>
          <a:lstStyle/>
          <a:p>
            <a:r>
              <a:rPr lang="en-US" sz="2900" u="sng" dirty="0"/>
              <a:t>D</a:t>
            </a:r>
            <a:r>
              <a:rPr lang="en-US" sz="2900" dirty="0"/>
              <a:t>enied benefits/services that others receive</a:t>
            </a:r>
          </a:p>
          <a:p>
            <a:r>
              <a:rPr lang="en-US" sz="2900" u="sng" dirty="0"/>
              <a:t>D</a:t>
            </a:r>
            <a:r>
              <a:rPr lang="en-US" sz="2900" dirty="0"/>
              <a:t>elayed receiving benefits/services that others receive</a:t>
            </a:r>
          </a:p>
          <a:p>
            <a:r>
              <a:rPr lang="en-US" sz="2900" dirty="0"/>
              <a:t>Treated </a:t>
            </a:r>
            <a:r>
              <a:rPr lang="en-US" sz="2900" u="sng" dirty="0"/>
              <a:t>d</a:t>
            </a:r>
            <a:r>
              <a:rPr lang="en-US" sz="2900" dirty="0"/>
              <a:t>ifferently from others to their disadvantage</a:t>
            </a:r>
          </a:p>
        </p:txBody>
      </p:sp>
      <p:sp>
        <p:nvSpPr>
          <p:cNvPr id="4" name="Slide Number Placeholder 3"/>
          <p:cNvSpPr>
            <a:spLocks noGrp="1"/>
          </p:cNvSpPr>
          <p:nvPr>
            <p:ph type="sldNum" sz="quarter" idx="12"/>
          </p:nvPr>
        </p:nvSpPr>
        <p:spPr/>
        <p:txBody>
          <a:bodyPr/>
          <a:lstStyle/>
          <a:p>
            <a:fld id="{680C5762-CF65-4775-9966-A58D40CC61B9}" type="slidenum">
              <a:rPr lang="en-US" smtClean="0"/>
              <a:t>3</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3294783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Examples of Prohibited Discrimination</a:t>
            </a:r>
          </a:p>
        </p:txBody>
      </p:sp>
      <p:sp>
        <p:nvSpPr>
          <p:cNvPr id="3" name="Content Placeholder 2"/>
          <p:cNvSpPr>
            <a:spLocks noGrp="1"/>
          </p:cNvSpPr>
          <p:nvPr>
            <p:ph idx="1"/>
          </p:nvPr>
        </p:nvSpPr>
        <p:spPr/>
        <p:txBody>
          <a:bodyPr>
            <a:normAutofit/>
          </a:bodyPr>
          <a:lstStyle/>
          <a:p>
            <a:r>
              <a:rPr lang="en-US" sz="2900" dirty="0"/>
              <a:t>Students whose first language is Spanish are </a:t>
            </a:r>
            <a:r>
              <a:rPr lang="en-US" sz="2900" i="1" dirty="0"/>
              <a:t>required</a:t>
            </a:r>
            <a:r>
              <a:rPr lang="en-US" sz="2900" dirty="0"/>
              <a:t> to sit at a “Spanish-speaking” table for meals.</a:t>
            </a:r>
          </a:p>
          <a:p>
            <a:r>
              <a:rPr lang="en-US" sz="2900" dirty="0"/>
              <a:t>Girls are given more time than boys to eat their meals.</a:t>
            </a:r>
          </a:p>
          <a:p>
            <a:r>
              <a:rPr lang="en-US" sz="2900" dirty="0"/>
              <a:t>A child with a documented food allergy is not offered a modified meal to allow him/her to eat the school breakfast.</a:t>
            </a:r>
          </a:p>
        </p:txBody>
      </p:sp>
      <p:sp>
        <p:nvSpPr>
          <p:cNvPr id="4" name="Slide Number Placeholder 3"/>
          <p:cNvSpPr>
            <a:spLocks noGrp="1"/>
          </p:cNvSpPr>
          <p:nvPr>
            <p:ph type="sldNum" sz="quarter" idx="12"/>
          </p:nvPr>
        </p:nvSpPr>
        <p:spPr/>
        <p:txBody>
          <a:bodyPr/>
          <a:lstStyle/>
          <a:p>
            <a:fld id="{680C5762-CF65-4775-9966-A58D40CC61B9}" type="slidenum">
              <a:rPr lang="en-US" smtClean="0"/>
              <a:t>4</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225824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1B5F214-B48F-41B0-8E9E-F2A6995CE3D0}"/>
              </a:ext>
            </a:extLst>
          </p:cNvPr>
          <p:cNvPicPr>
            <a:picLocks noChangeAspect="1"/>
          </p:cNvPicPr>
          <p:nvPr/>
        </p:nvPicPr>
        <p:blipFill>
          <a:blip r:embed="rId3"/>
          <a:stretch>
            <a:fillRect/>
          </a:stretch>
        </p:blipFill>
        <p:spPr>
          <a:xfrm>
            <a:off x="457200" y="4511676"/>
            <a:ext cx="2745904" cy="2209799"/>
          </a:xfrm>
          <a:prstGeom prst="rect">
            <a:avLst/>
          </a:prstGeom>
          <a:effectLst>
            <a:outerShdw blurRad="50800" dist="50800" dir="5400000" algn="ctr" rotWithShape="0">
              <a:srgbClr val="000000">
                <a:alpha val="14000"/>
              </a:srgbClr>
            </a:outerShdw>
          </a:effectLst>
        </p:spPr>
      </p:pic>
      <p:sp>
        <p:nvSpPr>
          <p:cNvPr id="2" name="Title 1"/>
          <p:cNvSpPr>
            <a:spLocks noGrp="1"/>
          </p:cNvSpPr>
          <p:nvPr>
            <p:ph type="title"/>
          </p:nvPr>
        </p:nvSpPr>
        <p:spPr bwMode="gray"/>
        <p:txBody>
          <a:bodyPr/>
          <a:lstStyle/>
          <a:p>
            <a:r>
              <a:rPr lang="en-US"/>
              <a:t>Procedure for Civil Rights Complaints</a:t>
            </a:r>
            <a:endParaRPr lang="en-US" dirty="0"/>
          </a:p>
        </p:txBody>
      </p:sp>
      <p:sp>
        <p:nvSpPr>
          <p:cNvPr id="3" name="Content Placeholder 2"/>
          <p:cNvSpPr>
            <a:spLocks noGrp="1"/>
          </p:cNvSpPr>
          <p:nvPr>
            <p:ph idx="1"/>
          </p:nvPr>
        </p:nvSpPr>
        <p:spPr/>
        <p:txBody>
          <a:bodyPr>
            <a:normAutofit/>
          </a:bodyPr>
          <a:lstStyle/>
          <a:p>
            <a:r>
              <a:rPr lang="en-US" sz="2900"/>
              <a:t>Inform complainant of federal civil rights for protected classes.</a:t>
            </a:r>
          </a:p>
          <a:p>
            <a:r>
              <a:rPr lang="en-US" sz="2900"/>
              <a:t>Provide information to file a complaint:</a:t>
            </a:r>
          </a:p>
          <a:p>
            <a:pPr lvl="1"/>
            <a:r>
              <a:rPr lang="en-US" sz="2500"/>
              <a:t>Electronic link: www.ascr.usda.gov/complaint_filing_cust.html</a:t>
            </a:r>
          </a:p>
          <a:p>
            <a:pPr lvl="1"/>
            <a:r>
              <a:rPr lang="en-US" sz="2500"/>
              <a:t>On the </a:t>
            </a:r>
            <a:r>
              <a:rPr lang="en-US" sz="2500" i="1"/>
              <a:t>And Justice for All </a:t>
            </a:r>
            <a:r>
              <a:rPr lang="en-US" sz="2500"/>
              <a:t>poster in cafeteria</a:t>
            </a:r>
            <a:endParaRPr lang="en-US" sz="2500" dirty="0"/>
          </a:p>
        </p:txBody>
      </p:sp>
      <p:sp>
        <p:nvSpPr>
          <p:cNvPr id="4" name="Slide Number Placeholder 3"/>
          <p:cNvSpPr>
            <a:spLocks noGrp="1"/>
          </p:cNvSpPr>
          <p:nvPr>
            <p:ph type="sldNum" sz="quarter" idx="12"/>
          </p:nvPr>
        </p:nvSpPr>
        <p:spPr/>
        <p:txBody>
          <a:bodyPr/>
          <a:lstStyle/>
          <a:p>
            <a:fld id="{680C5762-CF65-4775-9966-A58D40CC61B9}" type="slidenum">
              <a:rPr lang="en-US" smtClean="0"/>
              <a:t>5</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1030444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57200" y="304800"/>
            <a:ext cx="8305800" cy="1143000"/>
          </a:xfrm>
        </p:spPr>
        <p:txBody>
          <a:bodyPr>
            <a:normAutofit/>
          </a:bodyPr>
          <a:lstStyle/>
          <a:p>
            <a:r>
              <a:rPr lang="en-US" sz="3100" dirty="0"/>
              <a:t>Procedure for Civil Rights Complaints (cont.)</a:t>
            </a:r>
          </a:p>
        </p:txBody>
      </p:sp>
      <p:sp>
        <p:nvSpPr>
          <p:cNvPr id="3" name="Content Placeholder 2"/>
          <p:cNvSpPr>
            <a:spLocks noGrp="1"/>
          </p:cNvSpPr>
          <p:nvPr>
            <p:ph idx="1"/>
          </p:nvPr>
        </p:nvSpPr>
        <p:spPr/>
        <p:txBody>
          <a:bodyPr>
            <a:normAutofit/>
          </a:bodyPr>
          <a:lstStyle/>
          <a:p>
            <a:r>
              <a:rPr lang="en-US" sz="2900" dirty="0"/>
              <a:t>If the matter can be resolved quickly, schools are encouraged to resolve it at the school district level.</a:t>
            </a:r>
          </a:p>
          <a:p>
            <a:r>
              <a:rPr lang="en-US" sz="2900" dirty="0"/>
              <a:t>Schools must: </a:t>
            </a:r>
          </a:p>
          <a:p>
            <a:pPr lvl="1"/>
            <a:r>
              <a:rPr lang="en-US" sz="2500" dirty="0"/>
              <a:t>Document the complaint and actions taken in the designated civil rights complaint log; </a:t>
            </a:r>
            <a:r>
              <a:rPr lang="en-US" sz="2500" i="1" dirty="0"/>
              <a:t>and</a:t>
            </a:r>
          </a:p>
          <a:p>
            <a:pPr lvl="1"/>
            <a:r>
              <a:rPr lang="en-US" sz="2500" dirty="0"/>
              <a:t>Notify the Pennsylvania Department of Education (PDE), Division of Food and Nutrition (DFN) of the discussion/resolution.</a:t>
            </a:r>
          </a:p>
          <a:p>
            <a:endParaRPr lang="en-US" sz="2500" i="1" dirty="0"/>
          </a:p>
        </p:txBody>
      </p:sp>
      <p:sp>
        <p:nvSpPr>
          <p:cNvPr id="4" name="Slide Number Placeholder 3"/>
          <p:cNvSpPr>
            <a:spLocks noGrp="1"/>
          </p:cNvSpPr>
          <p:nvPr>
            <p:ph type="sldNum" sz="quarter" idx="12"/>
          </p:nvPr>
        </p:nvSpPr>
        <p:spPr/>
        <p:txBody>
          <a:bodyPr/>
          <a:lstStyle/>
          <a:p>
            <a:fld id="{680C5762-CF65-4775-9966-A58D40CC61B9}" type="slidenum">
              <a:rPr lang="en-US" smtClean="0"/>
              <a:t>6</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275744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normAutofit/>
          </a:bodyPr>
          <a:lstStyle/>
          <a:p>
            <a:r>
              <a:rPr lang="en-US" sz="3100" dirty="0"/>
              <a:t>Procedure for Civil Rights Complaints (cont.)</a:t>
            </a:r>
          </a:p>
        </p:txBody>
      </p:sp>
      <p:sp>
        <p:nvSpPr>
          <p:cNvPr id="3" name="Content Placeholder 2"/>
          <p:cNvSpPr>
            <a:spLocks noGrp="1"/>
          </p:cNvSpPr>
          <p:nvPr>
            <p:ph idx="1"/>
          </p:nvPr>
        </p:nvSpPr>
        <p:spPr/>
        <p:txBody>
          <a:bodyPr>
            <a:normAutofit lnSpcReduction="10000"/>
          </a:bodyPr>
          <a:lstStyle/>
          <a:p>
            <a:r>
              <a:rPr lang="en-US" sz="2900" dirty="0"/>
              <a:t>Even if a resolution is reached, the complainant may still wish to file a federal complaint. </a:t>
            </a:r>
          </a:p>
          <a:p>
            <a:r>
              <a:rPr lang="en-US" sz="2900" dirty="0"/>
              <a:t>If the complainant wishes to file a federal complaint, the school must:</a:t>
            </a:r>
          </a:p>
          <a:p>
            <a:pPr lvl="1"/>
            <a:r>
              <a:rPr lang="en-US" sz="2500" dirty="0"/>
              <a:t>Document the complaint and actions taken in the designated civil rights complaint log; and</a:t>
            </a:r>
          </a:p>
          <a:p>
            <a:pPr lvl="1"/>
            <a:r>
              <a:rPr lang="en-US" sz="2500" dirty="0"/>
              <a:t>Forward the information within five days of receipt of the complaint to PDE, DFN.</a:t>
            </a:r>
          </a:p>
          <a:p>
            <a:r>
              <a:rPr lang="en-US" sz="2900" dirty="0"/>
              <a:t>Strict confidentiality must be maintained.</a:t>
            </a:r>
          </a:p>
          <a:p>
            <a:pPr lvl="1"/>
            <a:endParaRPr lang="en-US" sz="2500" dirty="0"/>
          </a:p>
          <a:p>
            <a:pPr marL="0" indent="0">
              <a:buNone/>
            </a:pPr>
            <a:endParaRPr lang="en-US" sz="2500" i="1" dirty="0"/>
          </a:p>
        </p:txBody>
      </p:sp>
      <p:sp>
        <p:nvSpPr>
          <p:cNvPr id="4" name="Slide Number Placeholder 3"/>
          <p:cNvSpPr>
            <a:spLocks noGrp="1"/>
          </p:cNvSpPr>
          <p:nvPr>
            <p:ph type="sldNum" sz="quarter" idx="12"/>
          </p:nvPr>
        </p:nvSpPr>
        <p:spPr/>
        <p:txBody>
          <a:bodyPr/>
          <a:lstStyle/>
          <a:p>
            <a:fld id="{680C5762-CF65-4775-9966-A58D40CC61B9}" type="slidenum">
              <a:rPr lang="en-US" smtClean="0"/>
              <a:t>7</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112346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Disability Discrimination</a:t>
            </a:r>
          </a:p>
        </p:txBody>
      </p:sp>
      <p:sp>
        <p:nvSpPr>
          <p:cNvPr id="3" name="Content Placeholder 2"/>
          <p:cNvSpPr>
            <a:spLocks noGrp="1"/>
          </p:cNvSpPr>
          <p:nvPr>
            <p:ph idx="1"/>
          </p:nvPr>
        </p:nvSpPr>
        <p:spPr/>
        <p:txBody>
          <a:bodyPr>
            <a:normAutofit/>
          </a:bodyPr>
          <a:lstStyle/>
          <a:p>
            <a:r>
              <a:rPr lang="en-US" sz="2900" dirty="0"/>
              <a:t>Students with disabilities that affect the diet must be offered a reasonable accommodation so that they can participate in school meals.</a:t>
            </a:r>
          </a:p>
          <a:p>
            <a:r>
              <a:rPr lang="en-US" sz="2900" dirty="0"/>
              <a:t>Accommodations are made on a case-by-case basis.</a:t>
            </a:r>
          </a:p>
          <a:p>
            <a:r>
              <a:rPr lang="en-US" sz="2900" dirty="0"/>
              <a:t>In most cases, a medical note from a licensed medical provider is required.</a:t>
            </a:r>
          </a:p>
          <a:p>
            <a:endParaRPr lang="en-US" dirty="0"/>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fld id="{680C5762-CF65-4775-9966-A58D40CC61B9}" type="slidenum">
              <a:rPr lang="en-US" smtClean="0"/>
              <a:t>8</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3807225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a:t>Accommodating Disabilities</a:t>
            </a:r>
          </a:p>
        </p:txBody>
      </p:sp>
      <p:sp>
        <p:nvSpPr>
          <p:cNvPr id="3" name="Content Placeholder 2"/>
          <p:cNvSpPr>
            <a:spLocks noGrp="1"/>
          </p:cNvSpPr>
          <p:nvPr>
            <p:ph idx="1"/>
          </p:nvPr>
        </p:nvSpPr>
        <p:spPr/>
        <p:txBody>
          <a:bodyPr>
            <a:normAutofit/>
          </a:bodyPr>
          <a:lstStyle/>
          <a:p>
            <a:r>
              <a:rPr lang="en-US" sz="2900" dirty="0"/>
              <a:t>Do not delay communication. </a:t>
            </a:r>
          </a:p>
          <a:p>
            <a:r>
              <a:rPr lang="en-US" sz="2900" dirty="0"/>
              <a:t>Follow the school’s procedure for addressing requests for accommodations.</a:t>
            </a:r>
          </a:p>
          <a:p>
            <a:r>
              <a:rPr lang="en-US" sz="2900" dirty="0"/>
              <a:t>Follow food safety and sanitation procedures to protect children with food allergies.</a:t>
            </a:r>
          </a:p>
          <a:p>
            <a:r>
              <a:rPr lang="en-US" sz="2800" dirty="0"/>
              <a:t>Note: Special meal requests </a:t>
            </a:r>
            <a:r>
              <a:rPr lang="en-US" sz="2800" u="sng" dirty="0"/>
              <a:t>not</a:t>
            </a:r>
            <a:r>
              <a:rPr lang="en-US" sz="2800" dirty="0"/>
              <a:t> related to a disability are optional for schools to make.</a:t>
            </a:r>
          </a:p>
          <a:p>
            <a:pPr marL="0" indent="0">
              <a:buNone/>
            </a:pPr>
            <a:endParaRPr lang="en-US" sz="2500" dirty="0"/>
          </a:p>
          <a:p>
            <a:endParaRPr lang="en-US" sz="2900" dirty="0"/>
          </a:p>
        </p:txBody>
      </p:sp>
      <p:sp>
        <p:nvSpPr>
          <p:cNvPr id="4" name="Slide Number Placeholder 3"/>
          <p:cNvSpPr>
            <a:spLocks noGrp="1"/>
          </p:cNvSpPr>
          <p:nvPr>
            <p:ph type="sldNum" sz="quarter" idx="12"/>
          </p:nvPr>
        </p:nvSpPr>
        <p:spPr/>
        <p:txBody>
          <a:bodyPr/>
          <a:lstStyle/>
          <a:p>
            <a:fld id="{680C5762-CF65-4775-9966-A58D40CC61B9}" type="slidenum">
              <a:rPr lang="en-US" smtClean="0"/>
              <a:t>9</a:t>
            </a:fld>
            <a:endParaRPr lang="en-US"/>
          </a:p>
        </p:txBody>
      </p:sp>
      <p:sp>
        <p:nvSpPr>
          <p:cNvPr id="5" name="Date Placeholder 4"/>
          <p:cNvSpPr>
            <a:spLocks noGrp="1"/>
          </p:cNvSpPr>
          <p:nvPr>
            <p:ph type="dt" sz="half" idx="10"/>
          </p:nvPr>
        </p:nvSpPr>
        <p:spPr/>
        <p:txBody>
          <a:bodyPr/>
          <a:lstStyle/>
          <a:p>
            <a:fld id="{20D57AF2-7F98-445B-850F-DA14E34254B5}" type="datetime1">
              <a:rPr lang="en-US" smtClean="0"/>
              <a:t>4/29/2019</a:t>
            </a:fld>
            <a:endParaRPr lang="en-US"/>
          </a:p>
        </p:txBody>
      </p:sp>
    </p:spTree>
    <p:extLst>
      <p:ext uri="{BB962C8B-B14F-4D97-AF65-F5344CB8AC3E}">
        <p14:creationId xmlns:p14="http://schemas.microsoft.com/office/powerpoint/2010/main" val="213970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1172</TotalTime>
  <Words>2061</Words>
  <Application>Microsoft Office PowerPoint</Application>
  <PresentationFormat>On-screen Show (4:3)</PresentationFormat>
  <Paragraphs>139</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Times New Roman</vt:lpstr>
      <vt:lpstr>Verdana</vt:lpstr>
      <vt:lpstr>Office Theme</vt:lpstr>
      <vt:lpstr>1_Default Design</vt:lpstr>
      <vt:lpstr>Civil Rights Topics in the School Nutrition Program</vt:lpstr>
      <vt:lpstr>Discrimination Based on Protected Class</vt:lpstr>
      <vt:lpstr>Three D’s of Discrimination</vt:lpstr>
      <vt:lpstr>Examples of Prohibited Discrimination</vt:lpstr>
      <vt:lpstr>Procedure for Civil Rights Complaints</vt:lpstr>
      <vt:lpstr>Procedure for Civil Rights Complaints (cont.)</vt:lpstr>
      <vt:lpstr>Procedure for Civil Rights Complaints (cont.)</vt:lpstr>
      <vt:lpstr>Disability Discrimination</vt:lpstr>
      <vt:lpstr>Accommodating Disabilities</vt:lpstr>
      <vt:lpstr>Denial of School Meals</vt:lpstr>
      <vt:lpstr>PowerPoint Presentation</vt:lpstr>
      <vt:lpstr> </vt:lpstr>
      <vt:lpstr>Contact/Mission</vt:lpstr>
    </vt:vector>
  </TitlesOfParts>
  <Company>PA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pdeadmin</dc:creator>
  <cp:lastModifiedBy>Whary, Sandra</cp:lastModifiedBy>
  <cp:revision>90</cp:revision>
  <cp:lastPrinted>2019-04-29T17:05:13Z</cp:lastPrinted>
  <dcterms:created xsi:type="dcterms:W3CDTF">2017-02-01T18:23:33Z</dcterms:created>
  <dcterms:modified xsi:type="dcterms:W3CDTF">2019-04-29T17:05:37Z</dcterms:modified>
</cp:coreProperties>
</file>